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859" r:id="rId2"/>
    <p:sldId id="913" r:id="rId3"/>
    <p:sldId id="914" r:id="rId4"/>
    <p:sldId id="915" r:id="rId5"/>
    <p:sldId id="916" r:id="rId6"/>
    <p:sldId id="917" r:id="rId7"/>
    <p:sldId id="918" r:id="rId8"/>
    <p:sldId id="919" r:id="rId9"/>
    <p:sldId id="920" r:id="rId10"/>
    <p:sldId id="921" r:id="rId11"/>
    <p:sldId id="922" r:id="rId12"/>
    <p:sldId id="907" r:id="rId13"/>
    <p:sldId id="908" r:id="rId14"/>
    <p:sldId id="923" r:id="rId15"/>
    <p:sldId id="924" r:id="rId16"/>
    <p:sldId id="926" r:id="rId17"/>
    <p:sldId id="927" r:id="rId18"/>
    <p:sldId id="928"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49327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期末专题复习</a:t>
            </a:r>
          </a:p>
        </p:txBody>
      </p:sp>
      <p:sp>
        <p:nvSpPr>
          <p:cNvPr id="6" name="文本框 5"/>
          <p:cNvSpPr txBox="1"/>
          <p:nvPr/>
        </p:nvSpPr>
        <p:spPr>
          <a:xfrm>
            <a:off x="0" y="3264675"/>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专题一　政治建设</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内蒙古自治区自成立后，全区上下守望相助，推动各项事业取得历史性成就，保持了经济发展、民族团结、社会稳定、边疆安宁的良好局面。世界上许多国家把我国处理民族关系的做法称为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中国经验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中国经验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落实科教兴国发展战略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实行民族区域自治制度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8374" y="1997632"/>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76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年，澳门全国政协常委接受中国日报专访时表示，澳门回归祖国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年以来，社会飞速发展，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倍以上。以上成就得益于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社会主义制度具有优越性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九二共识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的共同达成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民族区域自治制度的推行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方针的实施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271898"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747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19194"/>
          </a:xfrm>
        </p:spPr>
        <p:txBody>
          <a:bodyPr/>
          <a:lstStyle/>
          <a:p>
            <a:pPr hangingPunct="0">
              <a:lnSpc>
                <a:spcPct val="140000"/>
              </a:lnSpc>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二、 材料解析题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广安中考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自成立以来，始终把为中国人民谋幸福、为中华民族谋复兴作为自己的初心使命，始终坚持共产主义理想和社会主义信念，团结带领全国各族人民为争取民族独立、人民解放和实现国家富强、人民幸福而不懈奋斗。阅读材料，完成下列要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毛泽东同志是伟大的马克思主义者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伟大的无产阶级革命家、战略家、理论家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是马克思主义中国化的伟大开拓者、中国社会主义现代化建设事业的伟大奠基者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是近代以来中国伟大的爱国者和民族英雄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是党的第一代中央领导集体的核心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是领导中国人民彻底改变自己命运和国家面貌的一代伟人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是为世界被压迫民族的解放和人类进步事业作出重大贡献的伟大国际主义者。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r" hangingPunct="0">
              <a:lnSpc>
                <a:spcPct val="140000"/>
              </a:lnSpc>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习近平在纪念毛泽东同志诞辰</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周年</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座谈会上的讲话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根据材料一并结合所学知识，指出以毛泽东为主要代表的中国共产党人为争取民族独立、实现国家富强，团结带领中国人民取得了哪些重大历史性成就</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7904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略。</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改革开放迈不开步子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不敢闯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说来说去就是怕资本主义的东西多了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走了资本主义道路。要害是姓</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还是姓</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的问题。判断的标准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应该主要看是否有利于发展社会主义社会的生产力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是否有利于增强社会主义国家的综合国力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是否有利于提高人民的生活水平。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邓小平在武昌、深圳、珠海、上海</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等地</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的谈话要点</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4824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反映了邓小平一生最重要的思想特点，也是中国共产党人所遵循的思想方法，这个思想特点或思想方法是什么？结合所学知识，指出中共十一届三中全会以来邓小平为推进中国社会主义现代化所作出的重大贡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实事求是。作为中国改革开放和社会主义现代化建设的总设计师，团结带领全党全国各族人民，创立了邓小平理论，成功开创了中国特色社会主义。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250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27177"/>
            <a:ext cx="11485848" cy="3133871"/>
          </a:xfrm>
        </p:spPr>
        <p:txBody>
          <a:bodyPr/>
          <a:lstStyle/>
          <a:p>
            <a:pPr>
              <a:lnSpc>
                <a:spcPct val="140000"/>
              </a:lnSpc>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中学八年级同学们利用寒假观看了纪录片《复兴之路》，感受到实现中华民族伟大复兴，就是中华民族近代以来最伟大的梦想。同学们以中国梦为主题设计了以下学习任务，请你一起完成。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独立自由梦</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同学们收集了</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开国大典群众游行</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图和</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西藏和平解放</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图，两幅图片见证了中国人民追求独立自由的历史进程，请分别简述开国大典和西藏和平解放的历史意义</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60854" y="3797321"/>
            <a:ext cx="11485848" cy="261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国大典：中华人民共和国的成立，开辟了中国历史的新纪元；中国人民推翻了帝国主义、封建主义和官僚资本主义的统治；中国真正成为独立自主的国家，占人类总数四分之一的中国人从此站立起来了；中华人民共和国的成立，壮大了世界和平民主和社会主义的力量。西藏和平解放：标志祖国大陆获得统一，各族人民实现了大团结。</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838622" y="809664"/>
            <a:ext cx="3839371" cy="466951"/>
          </a:xfrm>
          <a:prstGeom prst="rect">
            <a:avLst/>
          </a:prstGeom>
        </p:spPr>
      </p:pic>
    </p:spTree>
    <p:extLst>
      <p:ext uri="{BB962C8B-B14F-4D97-AF65-F5344CB8AC3E}">
        <p14:creationId xmlns:p14="http://schemas.microsoft.com/office/powerpoint/2010/main" val="41757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奋斗强国梦</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下列内容是同学们梳理的中华人民共和国成立以来不同时期取得的成就，请你帮他们对号入座。完成知识学习卡片，请根据年代线索，将工业成就的序号写在下面表格相应位置上。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02707023"/>
              </p:ext>
            </p:extLst>
          </p:nvPr>
        </p:nvGraphicFramePr>
        <p:xfrm>
          <a:off x="452214" y="2979196"/>
          <a:ext cx="5391456" cy="3211740"/>
        </p:xfrm>
        <a:graphic>
          <a:graphicData uri="http://schemas.openxmlformats.org/drawingml/2006/table">
            <a:tbl>
              <a:tblPr firstRow="1" firstCol="1" bandRow="1"/>
              <a:tblGrid>
                <a:gridCol w="3086656">
                  <a:extLst>
                    <a:ext uri="{9D8B030D-6E8A-4147-A177-3AD203B41FA5}">
                      <a16:colId xmlns:a16="http://schemas.microsoft.com/office/drawing/2014/main" val="737271297"/>
                    </a:ext>
                  </a:extLst>
                </a:gridCol>
                <a:gridCol w="2304800">
                  <a:extLst>
                    <a:ext uri="{9D8B030D-6E8A-4147-A177-3AD203B41FA5}">
                      <a16:colId xmlns:a16="http://schemas.microsoft.com/office/drawing/2014/main" val="1417303953"/>
                    </a:ext>
                  </a:extLst>
                </a:gridCol>
              </a:tblGrid>
              <a:tr h="219219">
                <a:tc gridSpan="2">
                  <a:txBody>
                    <a:bodyPr/>
                    <a:lstStyle/>
                    <a:p>
                      <a:pPr algn="ctr" hangingPunct="0">
                        <a:lnSpc>
                          <a:spcPct val="150000"/>
                        </a:lnSpc>
                        <a:spcAft>
                          <a:spcPts val="0"/>
                        </a:spcAft>
                      </a:pP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知识学习卡片</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549800539"/>
                  </a:ext>
                </a:extLst>
              </a:tr>
              <a:tr h="219219">
                <a:tc>
                  <a:txBody>
                    <a:bodyPr/>
                    <a:lstStyle/>
                    <a:p>
                      <a:pPr algn="ctr" hangingPunct="0">
                        <a:lnSpc>
                          <a:spcPct val="150000"/>
                        </a:lnSpc>
                        <a:spcAft>
                          <a:spcPts val="0"/>
                        </a:spcAft>
                      </a:pP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时期</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建设成就</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8626464"/>
                  </a:ext>
                </a:extLst>
              </a:tr>
              <a:tr h="633582">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第一个五年计划时期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127392"/>
                  </a:ext>
                </a:extLst>
              </a:tr>
              <a:tr h="657658">
                <a:tc>
                  <a:txBody>
                    <a:bodyPr/>
                    <a:lstStyle/>
                    <a:p>
                      <a:pPr algn="ctr" hangingPunct="0">
                        <a:lnSpc>
                          <a:spcPct val="150000"/>
                        </a:lnSpc>
                        <a:spcAft>
                          <a:spcPts val="0"/>
                        </a:spcAft>
                      </a:pP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全面建设社会主义</a:t>
                      </a:r>
                      <a:r>
                        <a:rPr lang="zh-CN" sz="22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时期</a:t>
                      </a:r>
                      <a:endParaRPr lang="en-US" altLang="zh-CN" sz="22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en-US" sz="2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十年探索时期</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476155"/>
                  </a:ext>
                </a:extLst>
              </a:tr>
              <a:tr h="566478">
                <a:tc>
                  <a:txBody>
                    <a:bodyPr/>
                    <a:lstStyle/>
                    <a:p>
                      <a:pPr algn="ctr" hangingPunct="0">
                        <a:lnSpc>
                          <a:spcPct val="150000"/>
                        </a:lnSpc>
                        <a:spcAft>
                          <a:spcPts val="0"/>
                        </a:spcAft>
                      </a:pP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文化大革命</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485450"/>
                  </a:ext>
                </a:extLst>
              </a:tr>
            </a:tbl>
          </a:graphicData>
        </a:graphic>
      </p:graphicFrame>
      <p:sp>
        <p:nvSpPr>
          <p:cNvPr id="6" name="矩形 5"/>
          <p:cNvSpPr/>
          <p:nvPr/>
        </p:nvSpPr>
        <p:spPr>
          <a:xfrm>
            <a:off x="4043470" y="3998376"/>
            <a:ext cx="1422184" cy="576248"/>
          </a:xfrm>
          <a:prstGeom prst="rect">
            <a:avLst/>
          </a:prstGeom>
        </p:spPr>
        <p:txBody>
          <a:bodyPr wrap="none">
            <a:spAutoFit/>
          </a:bodyPr>
          <a:lstStyle/>
          <a:p>
            <a:pPr lvl="0" algn="ctr" eaLnBrk="1" fontAlgn="auto">
              <a:lnSpc>
                <a:spcPct val="150000"/>
              </a:lnSpc>
              <a:spcBef>
                <a:spcPts val="0"/>
              </a:spcBef>
              <a:spcAft>
                <a:spcPts val="0"/>
              </a:spcAft>
            </a:pPr>
            <a:r>
              <a:rPr lang="en-US" altLang="zh-CN" sz="2400" dirty="0">
                <a:latin typeface="宋体" panose="02010600030101010101" pitchFamily="2" charset="-122"/>
                <a:cs typeface="Times New Roman" panose="02020603050405020304" pitchFamily="18" charset="0"/>
              </a:rPr>
              <a:t>⑥⑦⑧⑩</a:t>
            </a:r>
            <a:endParaRPr lang="zh-CN" altLang="en-US" sz="2400" b="0" dirty="0">
              <a:solidFill>
                <a:srgbClr val="000000"/>
              </a:solidFill>
              <a:cs typeface="Times New Roman" panose="02020603050405020304" pitchFamily="18" charset="0"/>
            </a:endParaRPr>
          </a:p>
        </p:txBody>
      </p:sp>
      <p:sp>
        <p:nvSpPr>
          <p:cNvPr id="8" name="矩形 7"/>
          <p:cNvSpPr/>
          <p:nvPr/>
        </p:nvSpPr>
        <p:spPr>
          <a:xfrm>
            <a:off x="4043470" y="4779212"/>
            <a:ext cx="1422184" cy="576248"/>
          </a:xfrm>
          <a:prstGeom prst="rect">
            <a:avLst/>
          </a:prstGeom>
        </p:spPr>
        <p:txBody>
          <a:bodyPr wrap="none">
            <a:spAutoFit/>
          </a:bodyPr>
          <a:lstStyle/>
          <a:p>
            <a:pPr lvl="0" algn="ctr" eaLnBrk="1" fontAlgn="auto">
              <a:lnSpc>
                <a:spcPct val="150000"/>
              </a:lnSpc>
              <a:spcBef>
                <a:spcPts val="0"/>
              </a:spcBef>
              <a:spcAft>
                <a:spcPts val="0"/>
              </a:spcAft>
            </a:pPr>
            <a:r>
              <a:rPr lang="en-US" altLang="zh-CN" sz="2400" dirty="0">
                <a:latin typeface="宋体" panose="02010600030101010101" pitchFamily="2" charset="-122"/>
                <a:cs typeface="Times New Roman" panose="02020603050405020304" pitchFamily="18" charset="0"/>
              </a:rPr>
              <a:t>②③⑤⑨</a:t>
            </a:r>
            <a:endParaRPr lang="zh-CN" altLang="en-US" sz="2400" b="0" dirty="0">
              <a:solidFill>
                <a:srgbClr val="000000"/>
              </a:solidFill>
              <a:cs typeface="Times New Roman" panose="02020603050405020304" pitchFamily="18" charset="0"/>
            </a:endParaRPr>
          </a:p>
        </p:txBody>
      </p:sp>
      <p:sp>
        <p:nvSpPr>
          <p:cNvPr id="10" name="矩形 9"/>
          <p:cNvSpPr/>
          <p:nvPr/>
        </p:nvSpPr>
        <p:spPr>
          <a:xfrm>
            <a:off x="4352849" y="5593804"/>
            <a:ext cx="803425" cy="576248"/>
          </a:xfrm>
          <a:prstGeom prst="rect">
            <a:avLst/>
          </a:prstGeom>
        </p:spPr>
        <p:txBody>
          <a:bodyPr wrap="none">
            <a:spAutoFit/>
          </a:bodyPr>
          <a:lstStyle/>
          <a:p>
            <a:pPr lvl="0" algn="ctr" eaLnBrk="1" fontAlgn="auto">
              <a:lnSpc>
                <a:spcPct val="150000"/>
              </a:lnSpc>
              <a:spcBef>
                <a:spcPts val="0"/>
              </a:spcBef>
              <a:spcAft>
                <a:spcPts val="0"/>
              </a:spcAft>
            </a:pPr>
            <a:r>
              <a:rPr lang="en-US" altLang="zh-CN" sz="2400" dirty="0">
                <a:latin typeface="宋体" panose="02010600030101010101" pitchFamily="2" charset="-122"/>
                <a:cs typeface="Times New Roman" panose="02020603050405020304" pitchFamily="18" charset="0"/>
              </a:rPr>
              <a:t>①④</a:t>
            </a:r>
            <a:endParaRPr lang="zh-CN" altLang="en-US" sz="2400" b="0" dirty="0">
              <a:solidFill>
                <a:srgbClr val="000000"/>
              </a:solidFill>
              <a:cs typeface="Times New Roman" panose="02020603050405020304" pitchFamily="18" charset="0"/>
            </a:endParaRPr>
          </a:p>
        </p:txBody>
      </p:sp>
      <p:sp>
        <p:nvSpPr>
          <p:cNvPr id="7" name="内容占位符 4"/>
          <p:cNvSpPr txBox="1">
            <a:spLocks/>
          </p:cNvSpPr>
          <p:nvPr/>
        </p:nvSpPr>
        <p:spPr bwMode="auto">
          <a:xfrm>
            <a:off x="6009221" y="2971961"/>
            <a:ext cx="5774617" cy="334623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第一颗氢弹成功试爆　</a:t>
            </a:r>
            <a:r>
              <a:rPr lang="en-US" altLang="zh-CN" spc="-3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首次人工合成结晶牛胰岛素　</a:t>
            </a:r>
            <a:r>
              <a:rPr lang="en-US" altLang="zh-CN" spc="-3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大庆油田　</a:t>
            </a:r>
            <a:r>
              <a:rPr lang="en-US" altLang="zh-CN" spc="-3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第一颗人造地球卫星发射成功　</a:t>
            </a:r>
            <a:r>
              <a:rPr lang="en-US" altLang="zh-CN" spc="-3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新兴的原子能工业</a:t>
            </a:r>
            <a:r>
              <a:rPr lang="en-US" altLang="zh-CN" spc="-3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第一颗原子弹成功试爆</a:t>
            </a:r>
            <a:r>
              <a:rPr lang="en-US" altLang="zh-CN" spc="-3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3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pc="-3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青藏公路</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武汉长江大桥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宝成铁路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兰新铁路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长春第一汽车制造厂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37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民主法治梦</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中国人民政治协商会议第一届全体会议在北平隆重召开。中国共产党、各民主党派、无党派人士、各人民团体、人民解放军、各地区、少数民族、国外华侨以及特邀代表等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人参加会议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讨论成立中华人民共和国的问题。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中华人民共和国进行了全国规模的基层选举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选举地区的人口为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亿。全国各地共选出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多万基层人大代表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选举产生了地方各级人民代表大会。许多工业、农业和其他各方面的优秀人才被选为人民代表。人们把选举的日期当作节日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张灯结彩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庄严隆重地行使自己的选举权。在全国人民普选的基础上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第一届全国人民代表大会第一次会议在北京召开。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8727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月份在北京召开。一年一度的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，是我国政治生活中的大事，得到了社会普遍关注。根据材料一、二，写出中华人民共和国成立前后我国的两项民主政治制度的名称，并根据材料内容，分析社会主义民主制度有何特点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综合上述材料，你认为如何才能实现中华民族伟大复兴的宏伟目标</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4251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中国共产党领导的多党合作和政治协商制度；人民代表大会制度。民主具有普遍性、广泛性；一切权力属于人民；用制度保障人民当家作主的权利；等等。</a:t>
            </a:r>
            <a:endParaRPr lang="zh-CN" altLang="en-US" dirty="0"/>
          </a:p>
        </p:txBody>
      </p:sp>
      <p:sp>
        <p:nvSpPr>
          <p:cNvPr id="5" name="内容占位符 5"/>
          <p:cNvSpPr txBox="1">
            <a:spLocks/>
          </p:cNvSpPr>
          <p:nvPr/>
        </p:nvSpPr>
        <p:spPr bwMode="auto">
          <a:xfrm>
            <a:off x="360854" y="4020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中国共产党的领导；坚持改革开放；以经济建设为中心，努力发展经济；增强国家综合国力；维护国家统一；坚持走中国特色社会主义道路；坚持完善保障制度；发展经济，完善工业体系；独立是发展的前提条件；等等。</a:t>
            </a: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977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月，中国人民政治协商会议第一届全体会议在北平隆重召开。这次会议</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规定我国为社会主义国家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确定了中华人民共和国的国徽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是中华人民共和国的最高权力机关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确定了中华人民共和国的国旗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190190" y="1440824"/>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112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右图《光明日报》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日刊登的内容，可知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开国庆典于当日隆重举行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中国翻开了历史的新纪元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新政治协商会议正式召开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人民解放军顺利进驻拉萨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45504"/>
            <a:ext cx="1837581" cy="463584"/>
          </a:xfrm>
          <a:prstGeom prst="rect">
            <a:avLst/>
          </a:prstGeom>
        </p:spPr>
      </p:pic>
      <p:sp>
        <p:nvSpPr>
          <p:cNvPr id="5" name="矩形 4"/>
          <p:cNvSpPr/>
          <p:nvPr/>
        </p:nvSpPr>
        <p:spPr>
          <a:xfrm>
            <a:off x="9344358" y="891136"/>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pic>
        <p:nvPicPr>
          <p:cNvPr id="6" name="lc54.jpg" descr="id:2147492509;FounderCES"/>
          <p:cNvPicPr/>
          <p:nvPr/>
        </p:nvPicPr>
        <p:blipFill>
          <a:blip r:embed="rId3"/>
          <a:stretch>
            <a:fillRect/>
          </a:stretch>
        </p:blipFill>
        <p:spPr>
          <a:xfrm>
            <a:off x="5303118" y="1700808"/>
            <a:ext cx="2880320" cy="4157426"/>
          </a:xfrm>
          <a:prstGeom prst="rect">
            <a:avLst/>
          </a:prstGeom>
        </p:spPr>
      </p:pic>
    </p:spTree>
    <p:extLst>
      <p:ext uri="{BB962C8B-B14F-4D97-AF65-F5344CB8AC3E}">
        <p14:creationId xmlns:p14="http://schemas.microsoft.com/office/powerpoint/2010/main" val="301839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画家蒋兆和曾为中华人民共和国诞生作了一幅画，名为《中国人民站起来了》，再现了中华人民共和国成立时中国人民扬眉吐气的喜悦和对新生活的向往。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中国人民站起来了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是指中国实现了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民族独立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国家富强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全境解放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168574" y="1980048"/>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8348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图是发表于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年的宣传画</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我们有选举权和被选举权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，画中妇女手举的是选民证。其意在表明当时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中国人民政治协商会议即将召开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民主集中制的深入贯彻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妇女的政治地位得到了明显提升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妇女成为民主建设的主力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03155" y="859917"/>
            <a:ext cx="2138661" cy="464103"/>
          </a:xfrm>
          <a:prstGeom prst="rect">
            <a:avLst/>
          </a:prstGeom>
        </p:spPr>
      </p:pic>
      <p:sp>
        <p:nvSpPr>
          <p:cNvPr id="5" name="矩形 4"/>
          <p:cNvSpPr/>
          <p:nvPr/>
        </p:nvSpPr>
        <p:spPr>
          <a:xfrm>
            <a:off x="5742146" y="143036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6" name="lc55.jpg" descr="id:2147492530;FounderCES"/>
          <p:cNvPicPr/>
          <p:nvPr/>
        </p:nvPicPr>
        <p:blipFill>
          <a:blip r:embed="rId3"/>
          <a:stretch>
            <a:fillRect/>
          </a:stretch>
        </p:blipFill>
        <p:spPr>
          <a:xfrm>
            <a:off x="5879181" y="1988840"/>
            <a:ext cx="3151065" cy="4374155"/>
          </a:xfrm>
          <a:prstGeom prst="rect">
            <a:avLst/>
          </a:prstGeom>
        </p:spPr>
      </p:pic>
    </p:spTree>
    <p:extLst>
      <p:ext uri="{BB962C8B-B14F-4D97-AF65-F5344CB8AC3E}">
        <p14:creationId xmlns:p14="http://schemas.microsoft.com/office/powerpoint/2010/main" val="275476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三年来，大陆上的军事行动已经结束了，土地改革已经基本完成了，各界人民已经组织起来了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对政权组织，特别是县、乡两级，来一次全国普选，很有必要。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这表明，新宪法颁布的目的在于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促进我国经济建设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保障人民当家作主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保障国内稳定局面</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加快监察制度实施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99062" y="198884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94539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是大众传播的重要载体。某学生在复习历史知识点时收集了《人民日报》的部分文章，据此判断，这些文章应纳入的学习主题是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中华人民共和国政权的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社会主义建设在探索中曲折发展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初见成效</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社会主义市场经济体制逐步建立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877971138"/>
              </p:ext>
            </p:extLst>
          </p:nvPr>
        </p:nvGraphicFramePr>
        <p:xfrm>
          <a:off x="360853" y="2170544"/>
          <a:ext cx="11567001" cy="2194560"/>
        </p:xfrm>
        <a:graphic>
          <a:graphicData uri="http://schemas.openxmlformats.org/drawingml/2006/table">
            <a:tbl>
              <a:tblPr firstRow="1" firstCol="1" bandRow="1"/>
              <a:tblGrid>
                <a:gridCol w="731182">
                  <a:extLst>
                    <a:ext uri="{9D8B030D-6E8A-4147-A177-3AD203B41FA5}">
                      <a16:colId xmlns:a16="http://schemas.microsoft.com/office/drawing/2014/main" val="475781369"/>
                    </a:ext>
                  </a:extLst>
                </a:gridCol>
                <a:gridCol w="3058955">
                  <a:extLst>
                    <a:ext uri="{9D8B030D-6E8A-4147-A177-3AD203B41FA5}">
                      <a16:colId xmlns:a16="http://schemas.microsoft.com/office/drawing/2014/main" val="2190965965"/>
                    </a:ext>
                  </a:extLst>
                </a:gridCol>
                <a:gridCol w="4104456">
                  <a:extLst>
                    <a:ext uri="{9D8B030D-6E8A-4147-A177-3AD203B41FA5}">
                      <a16:colId xmlns:a16="http://schemas.microsoft.com/office/drawing/2014/main" val="3898463352"/>
                    </a:ext>
                  </a:extLst>
                </a:gridCol>
                <a:gridCol w="3672408">
                  <a:extLst>
                    <a:ext uri="{9D8B030D-6E8A-4147-A177-3AD203B41FA5}">
                      <a16:colId xmlns:a16="http://schemas.microsoft.com/office/drawing/2014/main" val="2087588153"/>
                    </a:ext>
                  </a:extLst>
                </a:gridCol>
              </a:tblGrid>
              <a:tr h="103034">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1956</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4703143"/>
                  </a:ext>
                </a:extLst>
              </a:tr>
              <a:tr h="721240">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文章</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《中国共产党第八次全国代表大会开幕》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《并禾密植挖掘土地潜力</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广西、四川、云南中稻创亩产</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万斤记录》</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《为争取我国社会主义事业的新胜利而奋斗》</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0345699"/>
                  </a:ext>
                </a:extLst>
              </a:tr>
            </a:tbl>
          </a:graphicData>
        </a:graphic>
      </p:graphicFrame>
      <p:pic>
        <p:nvPicPr>
          <p:cNvPr id="5" name="图片 4"/>
          <p:cNvPicPr>
            <a:picLocks noChangeAspect="1"/>
          </p:cNvPicPr>
          <p:nvPr/>
        </p:nvPicPr>
        <p:blipFill>
          <a:blip r:embed="rId2"/>
          <a:stretch>
            <a:fillRect/>
          </a:stretch>
        </p:blipFill>
        <p:spPr>
          <a:xfrm>
            <a:off x="694606" y="876923"/>
            <a:ext cx="3376127" cy="452527"/>
          </a:xfrm>
          <a:prstGeom prst="rect">
            <a:avLst/>
          </a:prstGeom>
        </p:spPr>
      </p:pic>
      <p:sp>
        <p:nvSpPr>
          <p:cNvPr id="7" name="矩形 6"/>
          <p:cNvSpPr/>
          <p:nvPr/>
        </p:nvSpPr>
        <p:spPr>
          <a:xfrm>
            <a:off x="10640502" y="143036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56584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图反映了中国共产党百年发展的历程。开启第三阶段的标志性事件是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林彪反革命集团被粉碎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人民代表大会制度的确立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江青反革命集团被粉碎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中共十一届三中全会召开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91136"/>
            <a:ext cx="1876791" cy="404847"/>
          </a:xfrm>
          <a:prstGeom prst="rect">
            <a:avLst/>
          </a:prstGeom>
        </p:spPr>
      </p:pic>
      <p:sp>
        <p:nvSpPr>
          <p:cNvPr id="5" name="矩形 4"/>
          <p:cNvSpPr/>
          <p:nvPr/>
        </p:nvSpPr>
        <p:spPr>
          <a:xfrm>
            <a:off x="910630" y="1440999"/>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pic>
        <p:nvPicPr>
          <p:cNvPr id="6" name="lc56.jpg" descr="id:2147492573;FounderCES"/>
          <p:cNvPicPr/>
          <p:nvPr/>
        </p:nvPicPr>
        <p:blipFill>
          <a:blip r:embed="rId3"/>
          <a:stretch>
            <a:fillRect/>
          </a:stretch>
        </p:blipFill>
        <p:spPr>
          <a:xfrm>
            <a:off x="4583038" y="2060848"/>
            <a:ext cx="6593092" cy="2400446"/>
          </a:xfrm>
          <a:prstGeom prst="rect">
            <a:avLst/>
          </a:prstGeom>
        </p:spPr>
      </p:pic>
    </p:spTree>
    <p:extLst>
      <p:ext uri="{BB962C8B-B14F-4D97-AF65-F5344CB8AC3E}">
        <p14:creationId xmlns:p14="http://schemas.microsoft.com/office/powerpoint/2010/main" val="5775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邓小平在南方谈话中提道：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没有一点闯的精神，没有一点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冒</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的精神，没有一股气呀、劲呀，就走不出一条好路。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南方谈话后，对当时中国的影响是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设立上海浦东开发区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提出改革开放的总方针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开始社会主义现代化建设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进一步解放思想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坚持改革开放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380518"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5283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1165</Words>
  <Application>Microsoft Office PowerPoint</Application>
  <PresentationFormat>自定义</PresentationFormat>
  <Paragraphs>108</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302</cp:revision>
  <dcterms:created xsi:type="dcterms:W3CDTF">2020-11-06T05:24:40Z</dcterms:created>
  <dcterms:modified xsi:type="dcterms:W3CDTF">2024-12-16T12:34:32Z</dcterms:modified>
</cp:coreProperties>
</file>